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4" r:id="rId5"/>
    <p:sldId id="273" r:id="rId6"/>
    <p:sldId id="270" r:id="rId7"/>
    <p:sldId id="271" r:id="rId8"/>
    <p:sldId id="278" r:id="rId9"/>
    <p:sldId id="279" r:id="rId10"/>
    <p:sldId id="272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BA6"/>
    <a:srgbClr val="31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C91B4AB-42C6-474A-847C-8809EC83499E}"/>
              </a:ext>
            </a:extLst>
          </p:cNvPr>
          <p:cNvSpPr/>
          <p:nvPr/>
        </p:nvSpPr>
        <p:spPr>
          <a:xfrm>
            <a:off x="360470" y="1283171"/>
            <a:ext cx="51803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DB6BA6"/>
                </a:solidFill>
                <a:ea typeface="+mj-ea"/>
                <a:cs typeface="+mj-cs"/>
              </a:rPr>
              <a:t>Nuove tecnologie in chirurgia plastica e ricostruttiva post-</a:t>
            </a:r>
            <a:r>
              <a:rPr lang="it-IT" sz="4400" b="1" dirty="0" err="1">
                <a:solidFill>
                  <a:srgbClr val="DB6BA6"/>
                </a:solidFill>
                <a:ea typeface="+mj-ea"/>
                <a:cs typeface="+mj-cs"/>
              </a:rPr>
              <a:t>bariatrica</a:t>
            </a:r>
            <a:endParaRPr lang="it-IT" b="1" dirty="0">
              <a:solidFill>
                <a:srgbClr val="DB6BA6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B1E094B-5A5F-4CFD-B29F-2CEE69D33B17}"/>
              </a:ext>
            </a:extLst>
          </p:cNvPr>
          <p:cNvSpPr/>
          <p:nvPr/>
        </p:nvSpPr>
        <p:spPr>
          <a:xfrm>
            <a:off x="114551" y="4275646"/>
            <a:ext cx="4152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600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UOC Chirurgia plastica, Ricostruttiva ed Estetica, </a:t>
            </a:r>
            <a:r>
              <a:rPr lang="it-IT" sz="1600" b="1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AULSS8 </a:t>
            </a:r>
            <a:r>
              <a:rPr lang="it-IT" sz="1600" b="1" dirty="0" err="1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Berica</a:t>
            </a:r>
            <a:r>
              <a:rPr lang="it-IT" sz="1600" b="1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Ospedale San Bortolo</a:t>
            </a:r>
            <a:endParaRPr lang="it-IT" sz="1600" dirty="0">
              <a:solidFill>
                <a:srgbClr val="DB6B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600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Direttore Leonardo Sartore</a:t>
            </a:r>
            <a:endParaRPr lang="it-IT" sz="1600" b="1" dirty="0">
              <a:solidFill>
                <a:srgbClr val="DB6B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 lang="it-IT" sz="1600" b="1" dirty="0">
              <a:solidFill>
                <a:srgbClr val="DB6B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600" b="1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Speaker:</a:t>
            </a:r>
          </a:p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600" b="1" i="1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Responsabile UOS Melanoma e Sarcoma</a:t>
            </a:r>
          </a:p>
          <a:p>
            <a:pPr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800" dirty="0">
                <a:solidFill>
                  <a:srgbClr val="DB6B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Dott.ssa Giovanna Bulciolu </a:t>
            </a:r>
          </a:p>
        </p:txBody>
      </p:sp>
      <p:pic>
        <p:nvPicPr>
          <p:cNvPr id="6146" name="Picture 2" descr="How Does 3D Imaging Change the Plastic Surgery Experience?">
            <a:extLst>
              <a:ext uri="{FF2B5EF4-FFF2-40B4-BE49-F238E27FC236}">
                <a16:creationId xmlns:a16="http://schemas.microsoft.com/office/drawing/2014/main" id="{2B5B0B82-60FD-45E5-85ED-35479E55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8" y="1203003"/>
            <a:ext cx="3372810" cy="2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dmntprwestus2.oaiusercontent.com/files/00000000-6020-61f8-a003-40269d54bc7c/raw?se=2025-04-17T12%3A31%3A23Z&amp;sp=r&amp;sv=2024-08-04&amp;sr=b&amp;scid=8490ca91-496c-59f8-91ef-4a16a27af591&amp;skoid=b53ae837-f585-4db7-b46f-2d0322fce5a9&amp;sktid=a48cca56-e6da-484e-a814-9c849652bcb3&amp;skt=2025-04-16T21%3A26%3A27Z&amp;ske=2025-04-17T21%3A26%3A27Z&amp;sks=b&amp;skv=2024-08-04&amp;sig=Yt84N0eupF/hTleknvzNAy/rf%2Bv8PLE97YCqwk7aa48%3D">
            <a:extLst>
              <a:ext uri="{FF2B5EF4-FFF2-40B4-BE49-F238E27FC236}">
                <a16:creationId xmlns:a16="http://schemas.microsoft.com/office/drawing/2014/main" id="{DB0A9CAB-A27D-4E8B-ABB1-1212015E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39" y="3705352"/>
            <a:ext cx="4698115" cy="28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rbrea Labs - A New Era of Medical Aesthetic Care">
            <a:extLst>
              <a:ext uri="{FF2B5EF4-FFF2-40B4-BE49-F238E27FC236}">
                <a16:creationId xmlns:a16="http://schemas.microsoft.com/office/drawing/2014/main" id="{4D80023A-8F4E-4840-9E13-17081050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75" y="3197735"/>
            <a:ext cx="4525907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1902" y="1345380"/>
            <a:ext cx="524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DB6BA6"/>
                </a:solidFill>
              </a:rPr>
              <a:t>Intelligenza artificiale (IA) e gemelli digitali</a:t>
            </a:r>
          </a:p>
          <a:p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649C56-8A36-403F-82DB-4170D92F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94" y="1902881"/>
            <a:ext cx="39347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Integrazione di algoritmi di machine learning nella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pianificazione preoperatoria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Sviluppo di “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gemelli digitali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per simulazione chirurgica predittiva personalizzata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Miglioramento dell’accuratezza nella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valutazione del risultato estetico e funzionale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Strumento didattico per training 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consenso informato avanzato (il paziente è in grado di vedere i risultati stimati in anticipo)</a:t>
            </a:r>
          </a:p>
        </p:txBody>
      </p:sp>
      <p:pic>
        <p:nvPicPr>
          <p:cNvPr id="2053" name="Picture 5" descr="Digital twin assisted surgery, concept, opportunities, and challenges | npj  Digital Medicine">
            <a:extLst>
              <a:ext uri="{FF2B5EF4-FFF2-40B4-BE49-F238E27FC236}">
                <a16:creationId xmlns:a16="http://schemas.microsoft.com/office/drawing/2014/main" id="{F62A0005-734A-4553-9C99-48176207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89" y="1364201"/>
            <a:ext cx="3014994" cy="23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1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5459" y="1453136"/>
            <a:ext cx="76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DB6BA6"/>
                </a:solidFill>
              </a:rPr>
              <a:t>Terapie rigenerative con cellule staminali</a:t>
            </a:r>
          </a:p>
          <a:p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C49AB8-740B-4D83-A002-CB0955A0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8" y="2029488"/>
            <a:ext cx="49981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ADSCs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(Adipose-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Stem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  Presentano un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elevato potenziale rigenerativo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grazie alla loro capacità di: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Differenziazione in linee cellulari mesenchimali (fibroblasti, adipociti, endoteliali)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Secrezione paracrina di fattori di crescita (VEGF, TGF-β, FGF)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dirty="0">
                <a:latin typeface="Arial" panose="020B0604020202020204" pitchFamily="34" charset="0"/>
              </a:rPr>
              <a:t>Il gruppo di pazienti con </a:t>
            </a:r>
            <a:r>
              <a:rPr lang="it-IT" altLang="it-IT" i="1" dirty="0">
                <a:latin typeface="Arial" panose="020B0604020202020204" pitchFamily="34" charset="0"/>
              </a:rPr>
              <a:t>massive weight </a:t>
            </a:r>
            <a:r>
              <a:rPr lang="it-IT" altLang="it-IT" i="1" dirty="0" err="1">
                <a:latin typeface="Arial" panose="020B0604020202020204" pitchFamily="34" charset="0"/>
              </a:rPr>
              <a:t>lost</a:t>
            </a:r>
            <a:r>
              <a:rPr lang="it-IT" altLang="it-IT" i="1" dirty="0">
                <a:latin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</a:rPr>
              <a:t>sembra avere un </a:t>
            </a:r>
            <a:r>
              <a:rPr lang="it-IT" altLang="it-IT" b="1" dirty="0">
                <a:latin typeface="Arial" panose="020B0604020202020204" pitchFamily="34" charset="0"/>
              </a:rPr>
              <a:t>attecchimento più rapido e maggiore </a:t>
            </a:r>
            <a:r>
              <a:rPr lang="it-IT" altLang="it-IT" dirty="0">
                <a:latin typeface="Arial" panose="020B0604020202020204" pitchFamily="34" charset="0"/>
              </a:rPr>
              <a:t>rispetto ai non MWL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dirty="0">
                <a:latin typeface="Arial" panose="020B0604020202020204" pitchFamily="34" charset="0"/>
              </a:rPr>
              <a:t>(</a:t>
            </a:r>
            <a:r>
              <a:rPr lang="it-IT" sz="1200" b="1" i="1" dirty="0"/>
              <a:t>MWL and Post </a:t>
            </a:r>
            <a:r>
              <a:rPr lang="it-IT" sz="1200" b="1" i="1" dirty="0" err="1"/>
              <a:t>Bariatric</a:t>
            </a:r>
            <a:r>
              <a:rPr lang="it-IT" sz="1200" b="1" i="1" dirty="0"/>
              <a:t> Surgery </a:t>
            </a:r>
            <a:r>
              <a:rPr lang="it-IT" sz="1200" b="1" i="1" dirty="0" err="1"/>
              <a:t>Patients</a:t>
            </a:r>
            <a:r>
              <a:rPr lang="it-IT" sz="1200" b="1" i="1" dirty="0"/>
              <a:t>: The </a:t>
            </a:r>
            <a:r>
              <a:rPr lang="it-IT" sz="1200" b="1" i="1" dirty="0" err="1"/>
              <a:t>Role</a:t>
            </a:r>
            <a:r>
              <a:rPr lang="it-IT" sz="1200" b="1" i="1" dirty="0"/>
              <a:t> of </a:t>
            </a:r>
            <a:r>
              <a:rPr lang="it-IT" sz="1200" b="1" i="1" dirty="0" err="1"/>
              <a:t>Fat</a:t>
            </a:r>
            <a:r>
              <a:rPr lang="it-IT" sz="1200" b="1" i="1" dirty="0"/>
              <a:t> </a:t>
            </a:r>
            <a:r>
              <a:rPr lang="it-IT" sz="1200" b="1" i="1" dirty="0" err="1"/>
              <a:t>Grafting</a:t>
            </a:r>
            <a:r>
              <a:rPr lang="it-IT" sz="1200" b="1" i="1" dirty="0"/>
              <a:t> and </a:t>
            </a:r>
            <a:r>
              <a:rPr lang="it-IT" sz="1200" b="1" i="1" dirty="0" err="1"/>
              <a:t>Regenerative</a:t>
            </a:r>
            <a:r>
              <a:rPr lang="it-IT" sz="1200" b="1" i="1" dirty="0"/>
              <a:t> Surgery </a:t>
            </a:r>
            <a:r>
              <a:rPr lang="it-IT" sz="1200" i="1" dirty="0" err="1"/>
              <a:t>Gudjon</a:t>
            </a:r>
            <a:r>
              <a:rPr lang="it-IT" sz="1200" i="1" dirty="0"/>
              <a:t> </a:t>
            </a:r>
            <a:r>
              <a:rPr lang="it-IT" sz="1200" i="1" dirty="0" err="1"/>
              <a:t>Leifur</a:t>
            </a:r>
            <a:r>
              <a:rPr lang="it-IT" sz="1200" i="1" dirty="0"/>
              <a:t> </a:t>
            </a:r>
            <a:r>
              <a:rPr lang="it-IT" sz="1200" i="1" dirty="0" err="1"/>
              <a:t>Gunnarsson</a:t>
            </a:r>
            <a:r>
              <a:rPr lang="it-IT" sz="1200" i="1" dirty="0"/>
              <a:t>, </a:t>
            </a:r>
            <a:r>
              <a:rPr lang="it-IT" sz="1200" i="1" dirty="0" err="1"/>
              <a:t>Jørn</a:t>
            </a:r>
            <a:r>
              <a:rPr lang="it-IT" sz="1200" i="1" dirty="0"/>
              <a:t> Bo </a:t>
            </a:r>
            <a:r>
              <a:rPr lang="it-IT" sz="1200" i="1" dirty="0" err="1"/>
              <a:t>Thomsen</a:t>
            </a:r>
            <a:endParaRPr lang="it-IT" sz="1200" i="1" dirty="0"/>
          </a:p>
          <a:p>
            <a:r>
              <a:rPr lang="it-IT" sz="1200" i="1" dirty="0"/>
              <a:t>Department of </a:t>
            </a:r>
            <a:r>
              <a:rPr lang="it-IT" sz="1200" i="1" dirty="0" err="1"/>
              <a:t>Clinical</a:t>
            </a:r>
            <a:r>
              <a:rPr lang="it-IT" sz="1200" i="1" dirty="0"/>
              <a:t> Research KI, OUH, Research </a:t>
            </a:r>
            <a:r>
              <a:rPr lang="it-IT" sz="1200" i="1" dirty="0" err="1"/>
              <a:t>unit</a:t>
            </a:r>
            <a:r>
              <a:rPr lang="it-IT" sz="1200" i="1" dirty="0"/>
              <a:t> of Plastic Surgery Odense)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3C53DC-37F7-4371-9BDB-7A7265F3FB44}"/>
              </a:ext>
            </a:extLst>
          </p:cNvPr>
          <p:cNvSpPr/>
          <p:nvPr/>
        </p:nvSpPr>
        <p:spPr>
          <a:xfrm>
            <a:off x="5638800" y="2957344"/>
            <a:ext cx="29942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Iniezione locale o infiltrazione nel letto chirurgico</a:t>
            </a:r>
            <a:r>
              <a:rPr lang="it-IT" dirty="0"/>
              <a:t> dopo </a:t>
            </a:r>
            <a:r>
              <a:rPr lang="it-IT" dirty="0" err="1"/>
              <a:t>dermolipectomie</a:t>
            </a:r>
            <a:r>
              <a:rPr lang="it-IT" dirty="0"/>
              <a:t> (braccia, addome, cosce)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Miglioramento della qualità dei tessuti molli </a:t>
            </a:r>
            <a:r>
              <a:rPr lang="it-IT" dirty="0"/>
              <a:t>(elasticità, vascolarizzazione, spessore dermico)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Riduzione della fibrosi e delle complicanze cicatriziali </a:t>
            </a:r>
            <a:r>
              <a:rPr lang="it-IT" dirty="0"/>
              <a:t>(deiscenze, cheloidi, retrazioni)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E68630D-35B1-4DCC-AB10-6D7FC7B21D37}"/>
              </a:ext>
            </a:extLst>
          </p:cNvPr>
          <p:cNvSpPr/>
          <p:nvPr/>
        </p:nvSpPr>
        <p:spPr>
          <a:xfrm>
            <a:off x="4820182" y="3658311"/>
            <a:ext cx="645459" cy="487296"/>
          </a:xfrm>
          <a:prstGeom prst="rightArrow">
            <a:avLst/>
          </a:prstGeom>
          <a:solidFill>
            <a:srgbClr val="DB6B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Lipofilling seno post operatorio | Costo | Dolore">
            <a:extLst>
              <a:ext uri="{FF2B5EF4-FFF2-40B4-BE49-F238E27FC236}">
                <a16:creationId xmlns:a16="http://schemas.microsoft.com/office/drawing/2014/main" id="{32C3C7D8-4E57-4FCB-9344-981071A8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03" y="1300082"/>
            <a:ext cx="2483526" cy="15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5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98495" y="1364648"/>
            <a:ext cx="616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DB6BA6"/>
                </a:solidFill>
              </a:rPr>
              <a:t>Conclusioni</a:t>
            </a:r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A948D-B981-4AEA-90FE-C8C94626CD58}"/>
              </a:ext>
            </a:extLst>
          </p:cNvPr>
          <p:cNvSpPr txBox="1">
            <a:spLocks/>
          </p:cNvSpPr>
          <p:nvPr/>
        </p:nvSpPr>
        <p:spPr>
          <a:xfrm>
            <a:off x="233863" y="2178100"/>
            <a:ext cx="8229600" cy="43283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Nuove tecnologie per ottenere </a:t>
            </a:r>
            <a:r>
              <a:rPr lang="it-IT" b="1" dirty="0"/>
              <a:t>risultati più armoniosi </a:t>
            </a:r>
            <a:r>
              <a:rPr lang="it-IT" dirty="0"/>
              <a:t>e </a:t>
            </a:r>
            <a:r>
              <a:rPr lang="it-IT" b="1" dirty="0"/>
              <a:t>meno invasività</a:t>
            </a:r>
            <a:r>
              <a:rPr lang="it-IT" dirty="0"/>
              <a:t>, da implementare alle tecniche </a:t>
            </a:r>
            <a:r>
              <a:rPr lang="it-IT" dirty="0" err="1"/>
              <a:t>escissionali</a:t>
            </a:r>
            <a:r>
              <a:rPr lang="it-IT" dirty="0"/>
              <a:t> classiche</a:t>
            </a:r>
          </a:p>
          <a:p>
            <a:r>
              <a:rPr lang="it-IT" dirty="0"/>
              <a:t> </a:t>
            </a:r>
            <a:r>
              <a:rPr lang="it-IT" b="1" dirty="0"/>
              <a:t>Approccio personalizzato </a:t>
            </a:r>
            <a:r>
              <a:rPr lang="it-IT" dirty="0"/>
              <a:t>per ogni distretto</a:t>
            </a:r>
          </a:p>
          <a:p>
            <a:r>
              <a:rPr lang="it-IT" dirty="0"/>
              <a:t> Importanza di una </a:t>
            </a:r>
            <a:r>
              <a:rPr lang="it-IT" b="1" dirty="0"/>
              <a:t>pianificazione accurata</a:t>
            </a:r>
          </a:p>
          <a:p>
            <a:r>
              <a:rPr lang="it-IT" b="1" dirty="0"/>
              <a:t> Miglioramento della soddisfazione della paziente e prevedibilità dei risultati</a:t>
            </a:r>
          </a:p>
        </p:txBody>
      </p:sp>
    </p:spTree>
    <p:extLst>
      <p:ext uri="{BB962C8B-B14F-4D97-AF65-F5344CB8AC3E}">
        <p14:creationId xmlns:p14="http://schemas.microsoft.com/office/powerpoint/2010/main" val="300469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133459" y="1317684"/>
            <a:ext cx="616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DB6BA6"/>
                </a:solidFill>
              </a:rPr>
              <a:t>Bibliografia</a:t>
            </a:r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A948D-B981-4AEA-90FE-C8C94626CD58}"/>
              </a:ext>
            </a:extLst>
          </p:cNvPr>
          <p:cNvSpPr txBox="1">
            <a:spLocks/>
          </p:cNvSpPr>
          <p:nvPr/>
        </p:nvSpPr>
        <p:spPr>
          <a:xfrm>
            <a:off x="91018" y="2000568"/>
            <a:ext cx="5774190" cy="37796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1. Costa DC et al.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Reconstr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 </a:t>
            </a:r>
            <a:r>
              <a:rPr lang="it-IT" sz="2000" dirty="0" err="1"/>
              <a:t>Glob</a:t>
            </a:r>
            <a:r>
              <a:rPr lang="it-IT" sz="2000" dirty="0"/>
              <a:t> Open. 2023</a:t>
            </a:r>
          </a:p>
          <a:p>
            <a:r>
              <a:rPr lang="it-IT" sz="2000" dirty="0"/>
              <a:t>2. Klinger M et al. </a:t>
            </a:r>
            <a:r>
              <a:rPr lang="it-IT" sz="2000" dirty="0" err="1"/>
              <a:t>Aesthetic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2021</a:t>
            </a:r>
          </a:p>
          <a:p>
            <a:r>
              <a:rPr lang="it-IT" sz="2000" dirty="0"/>
              <a:t>3. Chia CT et al. </a:t>
            </a:r>
            <a:r>
              <a:rPr lang="it-IT" sz="2000" dirty="0" err="1"/>
              <a:t>Aesthetic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2023</a:t>
            </a:r>
          </a:p>
          <a:p>
            <a:r>
              <a:rPr lang="it-IT" sz="2000" dirty="0"/>
              <a:t>4. D’Andrea F et al. </a:t>
            </a:r>
            <a:r>
              <a:rPr lang="it-IT" sz="2000" dirty="0" err="1"/>
              <a:t>Aesthetic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2022</a:t>
            </a:r>
          </a:p>
          <a:p>
            <a:r>
              <a:rPr lang="it-IT" sz="2000" dirty="0"/>
              <a:t>5. Zuliani G et al. </a:t>
            </a:r>
            <a:r>
              <a:rPr lang="it-IT" sz="2000" dirty="0" err="1"/>
              <a:t>Aesthetic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2022</a:t>
            </a:r>
          </a:p>
          <a:p>
            <a:r>
              <a:rPr lang="it-IT" sz="2000" dirty="0"/>
              <a:t>6. </a:t>
            </a:r>
            <a:r>
              <a:rPr lang="it-IT" sz="2000" dirty="0" err="1"/>
              <a:t>Alghoul</a:t>
            </a:r>
            <a:r>
              <a:rPr lang="it-IT" sz="2000" dirty="0"/>
              <a:t> M et al.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Reconstr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 </a:t>
            </a:r>
            <a:r>
              <a:rPr lang="it-IT" sz="2000" dirty="0" err="1"/>
              <a:t>Glob</a:t>
            </a:r>
            <a:r>
              <a:rPr lang="it-IT" sz="2000" dirty="0"/>
              <a:t> Open. 2022</a:t>
            </a:r>
          </a:p>
          <a:p>
            <a:r>
              <a:rPr lang="it-IT" sz="2000" dirty="0"/>
              <a:t>7. Ibrahim A et al.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Reconstr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 </a:t>
            </a:r>
            <a:r>
              <a:rPr lang="it-IT" sz="2000" dirty="0" err="1"/>
              <a:t>Glob</a:t>
            </a:r>
            <a:r>
              <a:rPr lang="it-IT" sz="2000" dirty="0"/>
              <a:t> Open. 2024</a:t>
            </a:r>
          </a:p>
          <a:p>
            <a:r>
              <a:rPr lang="it-IT" sz="2000" dirty="0"/>
              <a:t>8. Tettamanzi M et al. </a:t>
            </a:r>
            <a:r>
              <a:rPr lang="it-IT" sz="2000" dirty="0" err="1"/>
              <a:t>Aesthetic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2023</a:t>
            </a:r>
          </a:p>
          <a:p>
            <a:r>
              <a:rPr lang="it-IT" sz="2000" dirty="0"/>
              <a:t>9. </a:t>
            </a:r>
            <a:r>
              <a:rPr lang="it-IT" sz="2000" dirty="0" err="1"/>
              <a:t>Wo</a:t>
            </a:r>
            <a:r>
              <a:rPr lang="it-IT" sz="2000" dirty="0"/>
              <a:t> et al, </a:t>
            </a:r>
            <a:r>
              <a:rPr lang="it-IT" sz="2000" dirty="0" err="1"/>
              <a:t>Clin</a:t>
            </a:r>
            <a:r>
              <a:rPr lang="it-IT" sz="2000" dirty="0"/>
              <a:t> </a:t>
            </a:r>
            <a:r>
              <a:rPr lang="it-IT" sz="2000" dirty="0" err="1"/>
              <a:t>Plast</a:t>
            </a:r>
            <a:r>
              <a:rPr lang="it-IT" sz="2000" dirty="0"/>
              <a:t> </a:t>
            </a:r>
            <a:r>
              <a:rPr lang="it-IT" sz="2000" dirty="0" err="1"/>
              <a:t>Surg</a:t>
            </a:r>
            <a:r>
              <a:rPr lang="it-IT" sz="2000" dirty="0"/>
              <a:t>.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4E92A3-9FD6-45DA-B011-4FF9E46E349B}"/>
              </a:ext>
            </a:extLst>
          </p:cNvPr>
          <p:cNvSpPr txBox="1"/>
          <p:nvPr/>
        </p:nvSpPr>
        <p:spPr>
          <a:xfrm>
            <a:off x="4313035" y="1375107"/>
            <a:ext cx="616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DB6BA6"/>
                </a:solidFill>
              </a:rPr>
              <a:t>Equipe</a:t>
            </a:r>
            <a:r>
              <a:rPr lang="it-IT" sz="1500" dirty="0"/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765E1A-0BA8-4C06-9969-36F0130E0024}"/>
              </a:ext>
            </a:extLst>
          </p:cNvPr>
          <p:cNvSpPr txBox="1">
            <a:spLocks/>
          </p:cNvSpPr>
          <p:nvPr/>
        </p:nvSpPr>
        <p:spPr>
          <a:xfrm>
            <a:off x="6008053" y="2274302"/>
            <a:ext cx="4086535" cy="37796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Leonardo Sartore</a:t>
            </a:r>
          </a:p>
          <a:p>
            <a:r>
              <a:rPr lang="it-IT" sz="2000" dirty="0"/>
              <a:t>Giovanna A. Bulciolu</a:t>
            </a:r>
          </a:p>
          <a:p>
            <a:r>
              <a:rPr lang="it-IT" sz="2000" dirty="0"/>
              <a:t>Danilo </a:t>
            </a:r>
            <a:r>
              <a:rPr lang="it-IT" sz="2000" dirty="0" err="1"/>
              <a:t>Boatto</a:t>
            </a:r>
            <a:endParaRPr lang="it-IT" sz="2000" dirty="0"/>
          </a:p>
          <a:p>
            <a:r>
              <a:rPr lang="it-IT" sz="2000" dirty="0"/>
              <a:t>Yuri </a:t>
            </a:r>
            <a:r>
              <a:rPr lang="it-IT" sz="2000" dirty="0" err="1"/>
              <a:t>Cempellin</a:t>
            </a:r>
            <a:endParaRPr lang="it-IT" sz="2000" dirty="0"/>
          </a:p>
          <a:p>
            <a:r>
              <a:rPr lang="it-IT" sz="2000" dirty="0"/>
              <a:t>Elena </a:t>
            </a:r>
            <a:r>
              <a:rPr lang="it-IT" sz="2000" dirty="0" err="1"/>
              <a:t>Pescarini</a:t>
            </a:r>
            <a:endParaRPr lang="it-IT" sz="2000" dirty="0"/>
          </a:p>
          <a:p>
            <a:r>
              <a:rPr lang="it-IT" sz="2000" dirty="0"/>
              <a:t>Federico </a:t>
            </a:r>
            <a:r>
              <a:rPr lang="it-IT" sz="2000" dirty="0" err="1"/>
              <a:t>Facchin</a:t>
            </a:r>
            <a:endParaRPr lang="it-IT" sz="2000" dirty="0"/>
          </a:p>
          <a:p>
            <a:r>
              <a:rPr lang="it-IT" sz="2000" dirty="0"/>
              <a:t>Regina Sonda</a:t>
            </a:r>
          </a:p>
          <a:p>
            <a:r>
              <a:rPr lang="it-IT" sz="2000" dirty="0"/>
              <a:t>Francesco </a:t>
            </a:r>
            <a:r>
              <a:rPr lang="it-IT" sz="2000" dirty="0" err="1"/>
              <a:t>Messana</a:t>
            </a:r>
            <a:endParaRPr lang="it-IT" sz="2000" dirty="0"/>
          </a:p>
          <a:p>
            <a:r>
              <a:rPr lang="it-IT" sz="2000" dirty="0"/>
              <a:t>Stefano L’Erario 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9C7666D-565F-4175-B52A-C40950C6C8BD}"/>
              </a:ext>
            </a:extLst>
          </p:cNvPr>
          <p:cNvSpPr/>
          <p:nvPr/>
        </p:nvSpPr>
        <p:spPr>
          <a:xfrm>
            <a:off x="5865208" y="1375107"/>
            <a:ext cx="3187774" cy="4550564"/>
          </a:xfrm>
          <a:prstGeom prst="rect">
            <a:avLst/>
          </a:prstGeom>
          <a:noFill/>
          <a:ln w="38100">
            <a:solidFill>
              <a:srgbClr val="DB6B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52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ca il farmaco antidiabete Ozempic®: usato per dimagrire">
            <a:extLst>
              <a:ext uri="{FF2B5EF4-FFF2-40B4-BE49-F238E27FC236}">
                <a16:creationId xmlns:a16="http://schemas.microsoft.com/office/drawing/2014/main" id="{9D872A6D-CB91-4515-A835-50A65326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34" y="2730349"/>
            <a:ext cx="2587057" cy="18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2762" y="1472881"/>
            <a:ext cx="661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DB6BA6"/>
                </a:solidFill>
              </a:rPr>
              <a:t>Introduzione</a:t>
            </a:r>
            <a:endParaRPr lang="it-IT" dirty="0"/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0655287-5FFE-4E63-9F75-655917882C77}"/>
              </a:ext>
            </a:extLst>
          </p:cNvPr>
          <p:cNvSpPr/>
          <p:nvPr/>
        </p:nvSpPr>
        <p:spPr>
          <a:xfrm>
            <a:off x="101809" y="2118043"/>
            <a:ext cx="5971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Crescita della chirurgia post-</a:t>
            </a:r>
            <a:r>
              <a:rPr lang="it-IT" sz="2800" dirty="0" err="1"/>
              <a:t>bariatrica</a:t>
            </a:r>
            <a:r>
              <a:rPr lang="it-IT" sz="2800" dirty="0"/>
              <a:t> e della terapia medica per il calo ponderale (</a:t>
            </a:r>
            <a:r>
              <a:rPr lang="it-IT" sz="2800" b="1" dirty="0" err="1"/>
              <a:t>semaglutide</a:t>
            </a:r>
            <a:r>
              <a:rPr lang="it-IT" sz="2800" dirty="0"/>
              <a:t>, </a:t>
            </a:r>
            <a:r>
              <a:rPr lang="it-IT" sz="2800" b="1" dirty="0"/>
              <a:t>agonisti del recettore del GLP-1</a:t>
            </a:r>
            <a:r>
              <a:rPr lang="it-IT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 Obiettivo: </a:t>
            </a:r>
            <a:r>
              <a:rPr lang="it-IT" sz="2800" b="1" dirty="0"/>
              <a:t>rimodellamento del contorno corporeo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Focus attuale su tecniche </a:t>
            </a:r>
            <a:r>
              <a:rPr lang="it-IT" sz="2800" b="1" dirty="0"/>
              <a:t>meno invasive </a:t>
            </a:r>
            <a:r>
              <a:rPr lang="it-IT" sz="2800" dirty="0"/>
              <a:t>e utilizzo di </a:t>
            </a:r>
            <a:r>
              <a:rPr lang="it-IT" sz="2800" b="1" dirty="0"/>
              <a:t>nuove tecnologie per controllare i risultati chirurgici</a:t>
            </a:r>
          </a:p>
        </p:txBody>
      </p:sp>
      <p:pic>
        <p:nvPicPr>
          <p:cNvPr id="4100" name="Picture 4" descr="Does Body Contouring Really Work? Expert Insights">
            <a:extLst>
              <a:ext uri="{FF2B5EF4-FFF2-40B4-BE49-F238E27FC236}">
                <a16:creationId xmlns:a16="http://schemas.microsoft.com/office/drawing/2014/main" id="{19D14506-7D42-496A-9FFE-13645E7E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9080" y="4552818"/>
            <a:ext cx="2634613" cy="17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GOVY®: TRATTAMENTO FARMACOLOGICO DELL'OBESITA' - Castaldini Nicola">
            <a:extLst>
              <a:ext uri="{FF2B5EF4-FFF2-40B4-BE49-F238E27FC236}">
                <a16:creationId xmlns:a16="http://schemas.microsoft.com/office/drawing/2014/main" id="{D67D9838-9283-451F-AC5E-16E4F15D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81" y="1234214"/>
            <a:ext cx="2743010" cy="18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2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18" y="16781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B6BA6"/>
                </a:solidFill>
              </a:rPr>
              <a:t>Tecnologie emergenti in chirurgia plastica post-</a:t>
            </a:r>
            <a:r>
              <a:rPr lang="it-IT" sz="2800" dirty="0" err="1">
                <a:solidFill>
                  <a:srgbClr val="DB6BA6"/>
                </a:solidFill>
              </a:rPr>
              <a:t>bariatrica</a:t>
            </a:r>
            <a:r>
              <a:rPr lang="it-IT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899D69F-0DE3-450E-979A-875DBE9DB335}"/>
              </a:ext>
            </a:extLst>
          </p:cNvPr>
          <p:cNvSpPr/>
          <p:nvPr/>
        </p:nvSpPr>
        <p:spPr>
          <a:xfrm>
            <a:off x="233863" y="2515283"/>
            <a:ext cx="8299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Nuove tecniche di liposuzione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(Liposuzione assistita con </a:t>
            </a:r>
            <a:r>
              <a:rPr lang="it-IT" sz="2800" dirty="0" err="1"/>
              <a:t>Waterjet</a:t>
            </a:r>
            <a:r>
              <a:rPr lang="it-IT" sz="2800" dirty="0"/>
              <a:t> (WAL)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(Liposuzione assistita da radiofrequenza (RFAL)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(Liposuzione assistita da ultrasuoni (UAL)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(Liposuzione ad Argon Plasma/Elio)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Nuovi strumenti chirurgici (es. bisturi </a:t>
            </a:r>
            <a:r>
              <a:rPr lang="it-IT" sz="2800" dirty="0" err="1"/>
              <a:t>Ultracision</a:t>
            </a:r>
            <a:r>
              <a:rPr lang="it-IT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Intelligenza artificiale (IA) e gemelli digitali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Terapie rigenerative con cellule staminali (</a:t>
            </a:r>
            <a:r>
              <a:rPr lang="it-IT" sz="2800" dirty="0" err="1"/>
              <a:t>ADSCs</a:t>
            </a:r>
            <a:r>
              <a:rPr lang="it-I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076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08999" y="1231714"/>
            <a:ext cx="8354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DB6BA6"/>
                </a:solidFill>
              </a:rPr>
              <a:t>Liposuzione: una tecnica in continua evoluzione</a:t>
            </a:r>
            <a:endParaRPr lang="it-IT" sz="1500" dirty="0"/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gure 1.The development of liposuction and the use of modern technologies for ease of fat removal.">
            <a:extLst>
              <a:ext uri="{FF2B5EF4-FFF2-40B4-BE49-F238E27FC236}">
                <a16:creationId xmlns:a16="http://schemas.microsoft.com/office/drawing/2014/main" id="{793CE9BB-E548-47D2-BC30-0A7B8ABF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8" y="1727927"/>
            <a:ext cx="6180971" cy="47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CF8A437-8EA5-4CCA-BB6A-23704CD3A611}"/>
              </a:ext>
            </a:extLst>
          </p:cNvPr>
          <p:cNvSpPr/>
          <p:nvPr/>
        </p:nvSpPr>
        <p:spPr>
          <a:xfrm>
            <a:off x="6337483" y="2139247"/>
            <a:ext cx="2715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l'uso di nuove tecnologie di lipolisi, con </a:t>
            </a:r>
            <a:r>
              <a:rPr lang="it-IT" b="1" dirty="0"/>
              <a:t>un minore sforzo fisico</a:t>
            </a:r>
            <a:r>
              <a:rPr lang="it-IT" dirty="0"/>
              <a:t> per l'aspirazione. La </a:t>
            </a:r>
            <a:r>
              <a:rPr lang="it-IT" b="1" dirty="0"/>
              <a:t>liposuzione assistita da laser </a:t>
            </a:r>
            <a:r>
              <a:rPr lang="it-IT" dirty="0"/>
              <a:t>(LAL o Smart </a:t>
            </a:r>
            <a:r>
              <a:rPr lang="it-IT" dirty="0" err="1"/>
              <a:t>lipo</a:t>
            </a:r>
            <a:r>
              <a:rPr lang="it-IT" dirty="0"/>
              <a:t>) la liposuzione assistita da </a:t>
            </a:r>
            <a:r>
              <a:rPr lang="it-IT" b="1" dirty="0"/>
              <a:t>energia elettrica (PAL</a:t>
            </a:r>
            <a:r>
              <a:rPr lang="it-IT" dirty="0"/>
              <a:t>, come quella di </a:t>
            </a:r>
            <a:r>
              <a:rPr lang="it-IT" dirty="0" err="1"/>
              <a:t>MicroAire</a:t>
            </a:r>
            <a:r>
              <a:rPr lang="it-IT" dirty="0"/>
              <a:t>) , la liposuzione a onde ultrasuoni (UAL) e, più recentemente, </a:t>
            </a:r>
            <a:r>
              <a:rPr lang="it-IT" b="1" dirty="0"/>
              <a:t>la liposuzione assistita da radiofrequenza </a:t>
            </a:r>
            <a:r>
              <a:rPr lang="it-IT" dirty="0"/>
              <a:t>(RFAL)</a:t>
            </a:r>
          </a:p>
        </p:txBody>
      </p:sp>
    </p:spTree>
    <p:extLst>
      <p:ext uri="{BB962C8B-B14F-4D97-AF65-F5344CB8AC3E}">
        <p14:creationId xmlns:p14="http://schemas.microsoft.com/office/powerpoint/2010/main" val="256265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4" y="0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0522" y="1362668"/>
            <a:ext cx="524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DB6BA6"/>
                </a:solidFill>
              </a:rPr>
              <a:t>Liposuzione assistita a getto d’acqua (Water </a:t>
            </a:r>
            <a:r>
              <a:rPr lang="it-IT" sz="2400" b="1" dirty="0" err="1">
                <a:solidFill>
                  <a:srgbClr val="DB6BA6"/>
                </a:solidFill>
              </a:rPr>
              <a:t>assisted</a:t>
            </a:r>
            <a:r>
              <a:rPr lang="it-IT" sz="2400" b="1" dirty="0">
                <a:solidFill>
                  <a:srgbClr val="DB6BA6"/>
                </a:solidFill>
              </a:rPr>
              <a:t> </a:t>
            </a:r>
            <a:r>
              <a:rPr lang="it-IT" sz="2400" b="1" dirty="0" err="1">
                <a:solidFill>
                  <a:srgbClr val="DB6BA6"/>
                </a:solidFill>
              </a:rPr>
              <a:t>liposuction</a:t>
            </a:r>
            <a:r>
              <a:rPr lang="it-IT" sz="2400" b="1" dirty="0">
                <a:solidFill>
                  <a:srgbClr val="DB6BA6"/>
                </a:solidFill>
              </a:rPr>
              <a:t>)</a:t>
            </a:r>
            <a:endParaRPr lang="it-IT" sz="1500" dirty="0"/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50A66-61D4-4A83-818F-99160660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0" y="3828500"/>
            <a:ext cx="4600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29A2A26-A32B-4DC7-9BE5-4E068C6C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0" y="2246322"/>
            <a:ext cx="51069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Utilizza un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getto pulsato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 soluzione tumescente per il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distacco selettivo del tessuto adiposo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Permette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un’aspirazione delicata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 minore trauma tissutale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Irrigazione e aspirazione in rapida successione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Preserva strutture vascolo-nervose e i setti fibrosi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Indicata in pazienti post-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bariatrici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ridotta elasticità cutanea ma buona qualità dei tessuti profondi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Può essere associata a lifting localizzati 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dermolipectomie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conservative</a:t>
            </a:r>
          </a:p>
        </p:txBody>
      </p:sp>
      <p:pic>
        <p:nvPicPr>
          <p:cNvPr id="2051" name="Picture 3" descr="What is WAL liposuction? - Lipedema and Me">
            <a:extLst>
              <a:ext uri="{FF2B5EF4-FFF2-40B4-BE49-F238E27FC236}">
                <a16:creationId xmlns:a16="http://schemas.microsoft.com/office/drawing/2014/main" id="{1884EDB6-B5DF-41B4-B18A-0B53847F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97" y="4344300"/>
            <a:ext cx="3931181" cy="22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ODY JET - Biologika">
            <a:extLst>
              <a:ext uri="{FF2B5EF4-FFF2-40B4-BE49-F238E27FC236}">
                <a16:creationId xmlns:a16="http://schemas.microsoft.com/office/drawing/2014/main" id="{5914CE83-7D32-43D1-A333-39A45993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96" y="1326369"/>
            <a:ext cx="3973182" cy="26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C898D6-9801-4D1D-A3D6-7B89086D2EF0}"/>
              </a:ext>
            </a:extLst>
          </p:cNvPr>
          <p:cNvSpPr txBox="1"/>
          <p:nvPr/>
        </p:nvSpPr>
        <p:spPr>
          <a:xfrm>
            <a:off x="5698954" y="3938515"/>
            <a:ext cx="344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accent1"/>
                </a:solidFill>
              </a:rPr>
              <a:t>Liposuttore</a:t>
            </a:r>
            <a:r>
              <a:rPr lang="it-IT" i="1" dirty="0">
                <a:solidFill>
                  <a:schemeClr val="accent1"/>
                </a:solidFill>
              </a:rPr>
              <a:t> Body-jet®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31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749F24A-EAE3-4526-9016-1F4644AAD1C4}"/>
              </a:ext>
            </a:extLst>
          </p:cNvPr>
          <p:cNvSpPr/>
          <p:nvPr/>
        </p:nvSpPr>
        <p:spPr>
          <a:xfrm>
            <a:off x="309109" y="1642981"/>
            <a:ext cx="4258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DB6BA6"/>
                </a:solidFill>
              </a:rPr>
              <a:t>Liposuzione assistita da radiofrequenza (RFAL)</a:t>
            </a:r>
          </a:p>
          <a:p>
            <a:endParaRPr lang="it-IT" sz="2000" b="1" dirty="0">
              <a:solidFill>
                <a:srgbClr val="DB6BA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Associazione di aspirazione meccanica con energia a radiofrequenza bipolare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Induce </a:t>
            </a:r>
            <a:r>
              <a:rPr lang="it-IT" sz="2000" b="1" dirty="0"/>
              <a:t>lipolisi termica e contrazione dermica </a:t>
            </a:r>
            <a:r>
              <a:rPr lang="it-IT" sz="2000" dirty="0"/>
              <a:t>per coagulazione dei setti fibrosi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Favorisce il rimodellamento dei tessuti molli con </a:t>
            </a:r>
            <a:r>
              <a:rPr lang="it-IT" sz="2000" b="1" dirty="0"/>
              <a:t>maggiore retrazione cutanea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Indicato in aree con lassità cutanea post-dimagramento massivo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Possibile riduzione dell’estensione delle </a:t>
            </a:r>
            <a:r>
              <a:rPr lang="it-IT" sz="2000" b="1" dirty="0" err="1"/>
              <a:t>dermolipectomie</a:t>
            </a:r>
            <a:endParaRPr lang="it-IT" sz="2000" b="1" dirty="0"/>
          </a:p>
        </p:txBody>
      </p:sp>
      <p:pic>
        <p:nvPicPr>
          <p:cNvPr id="12" name="Picture 2" descr="Radio-Frequency Assisted Liposuction (RFAL) | IntechOpen">
            <a:extLst>
              <a:ext uri="{FF2B5EF4-FFF2-40B4-BE49-F238E27FC236}">
                <a16:creationId xmlns:a16="http://schemas.microsoft.com/office/drawing/2014/main" id="{075A64CE-259E-446A-AD9F-7801665E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26" y="1183798"/>
            <a:ext cx="4129610" cy="20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adiofrequency-Assisted Liposuction Device for Body Contouring: 97 Patients  under Local Anesthesia | Aesthetic Plastic Surgery">
            <a:extLst>
              <a:ext uri="{FF2B5EF4-FFF2-40B4-BE49-F238E27FC236}">
                <a16:creationId xmlns:a16="http://schemas.microsoft.com/office/drawing/2014/main" id="{DAEA5458-C26A-4D44-B86D-04904CEE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26" y="3396527"/>
            <a:ext cx="4129609" cy="31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ASER Technology for Ultrasound-Assisted Lipoplasty | Plastic Surgery Key">
            <a:extLst>
              <a:ext uri="{FF2B5EF4-FFF2-40B4-BE49-F238E27FC236}">
                <a16:creationId xmlns:a16="http://schemas.microsoft.com/office/drawing/2014/main" id="{3DC703E9-2FA6-4AB0-81E5-FAFA7700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07" y="3679572"/>
            <a:ext cx="4921625" cy="29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er - Technology - Venus medical">
            <a:extLst>
              <a:ext uri="{FF2B5EF4-FFF2-40B4-BE49-F238E27FC236}">
                <a16:creationId xmlns:a16="http://schemas.microsoft.com/office/drawing/2014/main" id="{5D1B9D73-7973-404F-88AC-D49CC423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63" y="1193664"/>
            <a:ext cx="4332137" cy="2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442843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18" y="1548271"/>
            <a:ext cx="524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DB6BA6"/>
                </a:solidFill>
              </a:rPr>
              <a:t>Liposuzione assistita da ultrasuoni (UAL)</a:t>
            </a:r>
          </a:p>
          <a:p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C81928-8716-4B1B-966D-6E57BC37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468"/>
            <a:ext cx="42223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Utilizzo di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energia ultrasonica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emulsione selettiva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dell’adipocita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Minimizzazione del danno a strutture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neurovascolari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connettivali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Efficace nei distretti fibrotici e nei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reinterventi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(liposuzioni secondarie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Riduzione del sanguinamento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intraoperatorio e del trauma tissutale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Incremento della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precisione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nell’aspirazione selettiva</a:t>
            </a:r>
          </a:p>
        </p:txBody>
      </p:sp>
    </p:spTree>
    <p:extLst>
      <p:ext uri="{BB962C8B-B14F-4D97-AF65-F5344CB8AC3E}">
        <p14:creationId xmlns:p14="http://schemas.microsoft.com/office/powerpoint/2010/main" val="386192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posuzione 4d ultrasonica con Argon Plasma a Roma - Jenevi">
            <a:extLst>
              <a:ext uri="{FF2B5EF4-FFF2-40B4-BE49-F238E27FC236}">
                <a16:creationId xmlns:a16="http://schemas.microsoft.com/office/drawing/2014/main" id="{A83FD910-79AF-4F85-92A5-6E15CE99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99" y="3550884"/>
            <a:ext cx="4495968" cy="30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442843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18" y="1548271"/>
            <a:ext cx="524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DB6BA6"/>
                </a:solidFill>
              </a:rPr>
              <a:t>Liposuzione ad argon plasma/elio</a:t>
            </a:r>
          </a:p>
          <a:p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C81928-8716-4B1B-966D-6E57BC37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09" y="2014411"/>
            <a:ext cx="42223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/>
              <a:t>Argon Plasma:</a:t>
            </a:r>
            <a:r>
              <a:rPr lang="it-IT" dirty="0"/>
              <a:t> Il </a:t>
            </a:r>
            <a:r>
              <a:rPr lang="it-IT" b="1" dirty="0"/>
              <a:t>plasma di argon</a:t>
            </a:r>
            <a:r>
              <a:rPr lang="it-IT" dirty="0"/>
              <a:t>, introdotto tramite un piccolo strumento, agisce sui tessuti sottocutanei, </a:t>
            </a:r>
            <a:r>
              <a:rPr lang="it-IT" b="1" dirty="0"/>
              <a:t>causando una contrazione delle fibre di collagene e un aumento della loro produzione</a:t>
            </a:r>
            <a:r>
              <a:rPr lang="it-IT" dirty="0"/>
              <a:t>. Questo aiuta a </a:t>
            </a:r>
            <a:r>
              <a:rPr lang="it-IT" u="sng" dirty="0"/>
              <a:t>ridurre la lassità cutanea </a:t>
            </a:r>
            <a:r>
              <a:rPr lang="it-IT" dirty="0"/>
              <a:t>e a migliorare l'aspetto della pelle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CA7BA3-BFAE-4984-B959-4B76E2D48EA3}"/>
              </a:ext>
            </a:extLst>
          </p:cNvPr>
          <p:cNvSpPr/>
          <p:nvPr/>
        </p:nvSpPr>
        <p:spPr>
          <a:xfrm>
            <a:off x="0" y="4606369"/>
            <a:ext cx="4096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1D35"/>
                </a:solidFill>
                <a:latin typeface="Google Sans"/>
              </a:rPr>
              <a:t>Elio Plasma:</a:t>
            </a:r>
            <a:r>
              <a:rPr lang="it-IT" dirty="0">
                <a:solidFill>
                  <a:srgbClr val="001D35"/>
                </a:solidFill>
                <a:latin typeface="Google Sans"/>
              </a:rPr>
              <a:t> L'elio ionizzato può essere utilizzato per un </a:t>
            </a:r>
            <a:r>
              <a:rPr lang="it-IT" b="1" dirty="0">
                <a:solidFill>
                  <a:srgbClr val="001D35"/>
                </a:solidFill>
                <a:latin typeface="Google Sans"/>
              </a:rPr>
              <a:t>rassodamento più mirato, ad esempio sui setti connettivali</a:t>
            </a:r>
            <a:r>
              <a:rPr lang="it-IT" dirty="0">
                <a:solidFill>
                  <a:srgbClr val="001D35"/>
                </a:solidFill>
                <a:latin typeface="Google Sans"/>
              </a:rPr>
              <a:t>, migliorando la </a:t>
            </a:r>
            <a:r>
              <a:rPr lang="it-IT" dirty="0" err="1">
                <a:solidFill>
                  <a:srgbClr val="001D35"/>
                </a:solidFill>
                <a:latin typeface="Google Sans"/>
              </a:rPr>
              <a:t>texture</a:t>
            </a:r>
            <a:r>
              <a:rPr lang="it-IT" dirty="0">
                <a:solidFill>
                  <a:srgbClr val="001D35"/>
                </a:solidFill>
                <a:latin typeface="Google Sans"/>
              </a:rPr>
              <a:t> della pelle e </a:t>
            </a:r>
            <a:r>
              <a:rPr lang="it-IT" b="1" dirty="0">
                <a:solidFill>
                  <a:srgbClr val="001D35"/>
                </a:solidFill>
                <a:latin typeface="Google Sans"/>
              </a:rPr>
              <a:t>riducendo l'effetto a "buccia d'arancia"</a:t>
            </a:r>
            <a:endParaRPr lang="it-IT" b="1" dirty="0"/>
          </a:p>
        </p:txBody>
      </p:sp>
      <p:pic>
        <p:nvPicPr>
          <p:cNvPr id="2052" name="Picture 4" descr="FDA Warns on Using Surgical Device for Aesthetic Skin Procedures | MedPage  Today">
            <a:extLst>
              <a:ext uri="{FF2B5EF4-FFF2-40B4-BE49-F238E27FC236}">
                <a16:creationId xmlns:a16="http://schemas.microsoft.com/office/drawing/2014/main" id="{DF98F429-0B89-4733-A2D8-5398A6A1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0" y="1339915"/>
            <a:ext cx="3611244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54E11B-6BE8-4F5A-A2A7-C28075F1EECA}"/>
              </a:ext>
            </a:extLst>
          </p:cNvPr>
          <p:cNvSpPr txBox="1"/>
          <p:nvPr/>
        </p:nvSpPr>
        <p:spPr>
          <a:xfrm>
            <a:off x="7911270" y="4889273"/>
            <a:ext cx="15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Jenevi</a:t>
            </a:r>
            <a:r>
              <a:rPr lang="it-IT" dirty="0"/>
              <a:t>, elio plasma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75B055-2746-4E30-BDF9-E26D1062C7BD}"/>
              </a:ext>
            </a:extLst>
          </p:cNvPr>
          <p:cNvSpPr txBox="1"/>
          <p:nvPr/>
        </p:nvSpPr>
        <p:spPr>
          <a:xfrm>
            <a:off x="7962191" y="1917167"/>
            <a:ext cx="109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Renuvion</a:t>
            </a:r>
            <a:r>
              <a:rPr lang="it-IT" dirty="0"/>
              <a:t> Argon plasma ( J plasma)</a:t>
            </a:r>
          </a:p>
        </p:txBody>
      </p:sp>
    </p:spTree>
    <p:extLst>
      <p:ext uri="{BB962C8B-B14F-4D97-AF65-F5344CB8AC3E}">
        <p14:creationId xmlns:p14="http://schemas.microsoft.com/office/powerpoint/2010/main" val="250322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/>
          <p:nvPr/>
        </p:nvSpPr>
        <p:spPr>
          <a:xfrm>
            <a:off x="-4763" y="10915"/>
            <a:ext cx="9144000" cy="1172883"/>
          </a:xfrm>
          <a:prstGeom prst="rect">
            <a:avLst/>
          </a:prstGeom>
          <a:solidFill>
            <a:srgbClr val="DB6BA6"/>
          </a:solidFill>
          <a:ln w="12700">
            <a:miter lim="400000"/>
          </a:ln>
        </p:spPr>
        <p:txBody>
          <a:bodyPr lIns="34289" rIns="3428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1" name="CasellaDiTesto 7"/>
          <p:cNvSpPr txBox="1"/>
          <p:nvPr/>
        </p:nvSpPr>
        <p:spPr>
          <a:xfrm>
            <a:off x="6488571" y="207337"/>
            <a:ext cx="248352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dirty="0"/>
              <a:t>Clinica di chirurgia plastica, ricostruttiva ed estetica </a:t>
            </a:r>
          </a:p>
          <a:p>
            <a:pPr algn="r">
              <a:defRPr sz="9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1400" b="1" dirty="0"/>
              <a:t>ULSS8 Vicenza</a:t>
            </a:r>
            <a:endParaRPr sz="1400" b="1" dirty="0"/>
          </a:p>
        </p:txBody>
      </p:sp>
      <p:sp>
        <p:nvSpPr>
          <p:cNvPr id="252" name="Segnaposto contenuto 2"/>
          <p:cNvSpPr txBox="1"/>
          <p:nvPr/>
        </p:nvSpPr>
        <p:spPr>
          <a:xfrm>
            <a:off x="233863" y="3396527"/>
            <a:ext cx="6103620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57175" indent="-257175">
              <a:spcBef>
                <a:spcPts val="525"/>
              </a:spcBef>
              <a:buSzPct val="100000"/>
              <a:buFont typeface="Arial"/>
              <a:buChar char="•"/>
              <a:defRPr sz="3200"/>
            </a:pPr>
            <a:endParaRPr sz="2400"/>
          </a:p>
          <a:p>
            <a:pPr>
              <a:spcBef>
                <a:spcPts val="525"/>
              </a:spcBef>
              <a:defRPr sz="3200"/>
            </a:pPr>
            <a:endParaRPr sz="2400"/>
          </a:p>
        </p:txBody>
      </p:sp>
      <p:sp>
        <p:nvSpPr>
          <p:cNvPr id="253" name="Rettangolo"/>
          <p:cNvSpPr/>
          <p:nvPr/>
        </p:nvSpPr>
        <p:spPr>
          <a:xfrm>
            <a:off x="-4762" y="6608929"/>
            <a:ext cx="9143999" cy="220934"/>
          </a:xfrm>
          <a:prstGeom prst="rect">
            <a:avLst/>
          </a:prstGeom>
          <a:solidFill>
            <a:srgbClr val="DB6BA6"/>
          </a:solidFill>
          <a:ln w="25400">
            <a:solidFill>
              <a:srgbClr val="DB6BA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54" name="CasellaDiTesto 16"/>
          <p:cNvSpPr txBox="1"/>
          <p:nvPr/>
        </p:nvSpPr>
        <p:spPr>
          <a:xfrm>
            <a:off x="91018" y="6602967"/>
            <a:ext cx="323318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r>
              <a:rPr lang="it-IT" sz="800" dirty="0"/>
              <a:t>Dott.ssa Giovanna </a:t>
            </a:r>
            <a:r>
              <a:rPr lang="it-IT" sz="800" dirty="0" err="1"/>
              <a:t>Bulciolu</a:t>
            </a:r>
            <a:endParaRPr sz="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354958" y="64315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solidFill>
                <a:srgbClr val="DB6BA6"/>
              </a:solidFill>
            </a:endParaRPr>
          </a:p>
          <a:p>
            <a:pPr algn="ctr"/>
            <a:r>
              <a:rPr lang="it-IT" sz="4000" dirty="0">
                <a:solidFill>
                  <a:srgbClr val="DB6BA6"/>
                </a:solidFill>
              </a:rPr>
              <a:t>Strumenti chirurgici: Bisturi ultrasonici</a:t>
            </a:r>
            <a:r>
              <a:rPr lang="it-IT" sz="1500" dirty="0"/>
              <a:t> </a:t>
            </a:r>
          </a:p>
        </p:txBody>
      </p:sp>
      <p:pic>
        <p:nvPicPr>
          <p:cNvPr id="11" name="Picture 2" descr="Azienda ULSS 8 Berica - Regione del Veneto">
            <a:extLst>
              <a:ext uri="{FF2B5EF4-FFF2-40B4-BE49-F238E27FC236}">
                <a16:creationId xmlns:a16="http://schemas.microsoft.com/office/drawing/2014/main" id="{DA9B073B-B672-44E3-AEB8-D7F82DEC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537"/>
            <a:ext cx="2224179" cy="1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F2B8A580-1243-4C9C-B5B5-0DDACED4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3" y="10914"/>
            <a:ext cx="3233187" cy="1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A948D-B981-4AEA-90FE-C8C94626CD58}"/>
              </a:ext>
            </a:extLst>
          </p:cNvPr>
          <p:cNvSpPr txBox="1">
            <a:spLocks/>
          </p:cNvSpPr>
          <p:nvPr/>
        </p:nvSpPr>
        <p:spPr>
          <a:xfrm>
            <a:off x="233863" y="2178100"/>
            <a:ext cx="8229600" cy="43283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3074" name="Picture 2" descr="Nuovi strumenti chirurgici per emostasi e sintesi tissutale - ppt video  online scaricare">
            <a:extLst>
              <a:ext uri="{FF2B5EF4-FFF2-40B4-BE49-F238E27FC236}">
                <a16:creationId xmlns:a16="http://schemas.microsoft.com/office/drawing/2014/main" id="{D8C86EBF-547F-4D62-AB3A-3BDAEF36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8" y="2490009"/>
            <a:ext cx="4966447" cy="3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RMONIC FOCUS™+ Shears by ETHICON™ | J&amp;J MedTech">
            <a:extLst>
              <a:ext uri="{FF2B5EF4-FFF2-40B4-BE49-F238E27FC236}">
                <a16:creationId xmlns:a16="http://schemas.microsoft.com/office/drawing/2014/main" id="{63720A4B-AE33-431C-9108-18F89CD8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1" y="1954551"/>
            <a:ext cx="3611995" cy="27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8946E4F-37EE-4F7D-A425-BF064E5CDCA5}"/>
              </a:ext>
            </a:extLst>
          </p:cNvPr>
          <p:cNvSpPr/>
          <p:nvPr/>
        </p:nvSpPr>
        <p:spPr>
          <a:xfrm>
            <a:off x="5280212" y="4721024"/>
            <a:ext cx="3772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Utilizzo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di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vibrazioni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ultrasoniche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per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tagliare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cauterizzare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tessuti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837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1084</Words>
  <Application>Microsoft Office PowerPoint</Application>
  <PresentationFormat>Presentazione su schermo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Google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tecnologie in chirurgia plastica post-bariatrica</dc:title>
  <dc:subject/>
  <dc:creator>Stefano L'Erario</dc:creator>
  <cp:keywords/>
  <dc:description>generated using python-pptx</dc:description>
  <cp:lastModifiedBy>Stefano L'Erario</cp:lastModifiedBy>
  <cp:revision>27</cp:revision>
  <dcterms:created xsi:type="dcterms:W3CDTF">2013-01-27T09:14:16Z</dcterms:created>
  <dcterms:modified xsi:type="dcterms:W3CDTF">2025-05-13T14:54:07Z</dcterms:modified>
  <cp:category/>
</cp:coreProperties>
</file>